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50" r:id="rId2"/>
    <p:sldId id="537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34" r:id="rId12"/>
    <p:sldId id="551" r:id="rId13"/>
    <p:sldId id="561" r:id="rId14"/>
    <p:sldId id="552" r:id="rId15"/>
    <p:sldId id="533" r:id="rId16"/>
    <p:sldId id="546" r:id="rId17"/>
    <p:sldId id="522" r:id="rId18"/>
    <p:sldId id="532" r:id="rId19"/>
    <p:sldId id="535" r:id="rId20"/>
    <p:sldId id="555" r:id="rId21"/>
    <p:sldId id="547" r:id="rId22"/>
    <p:sldId id="550" r:id="rId23"/>
    <p:sldId id="553" r:id="rId24"/>
    <p:sldId id="549" r:id="rId25"/>
    <p:sldId id="554" r:id="rId26"/>
    <p:sldId id="558" r:id="rId27"/>
    <p:sldId id="557" r:id="rId28"/>
    <p:sldId id="559" r:id="rId29"/>
    <p:sldId id="560" r:id="rId30"/>
    <p:sldId id="562" r:id="rId3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F581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4/27/2017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13" Type="http://schemas.openxmlformats.org/officeDocument/2006/relationships/image" Target="../media/image56.gif"/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12" Type="http://schemas.openxmlformats.org/officeDocument/2006/relationships/image" Target="../media/image55.gif"/><Relationship Id="rId2" Type="http://schemas.openxmlformats.org/officeDocument/2006/relationships/image" Target="../media/image2.gif"/><Relationship Id="rId16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11" Type="http://schemas.openxmlformats.org/officeDocument/2006/relationships/image" Target="../media/image54.gif"/><Relationship Id="rId5" Type="http://schemas.openxmlformats.org/officeDocument/2006/relationships/image" Target="../media/image48.gif"/><Relationship Id="rId15" Type="http://schemas.openxmlformats.org/officeDocument/2006/relationships/image" Target="../media/image58.gif"/><Relationship Id="rId10" Type="http://schemas.openxmlformats.org/officeDocument/2006/relationships/image" Target="../media/image53.gif"/><Relationship Id="rId4" Type="http://schemas.openxmlformats.org/officeDocument/2006/relationships/image" Target="../media/image47.gif"/><Relationship Id="rId9" Type="http://schemas.openxmlformats.org/officeDocument/2006/relationships/image" Target="../media/image52.gif"/><Relationship Id="rId14" Type="http://schemas.openxmlformats.org/officeDocument/2006/relationships/image" Target="../media/image5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13" Type="http://schemas.openxmlformats.org/officeDocument/2006/relationships/image" Target="../media/image79.gif"/><Relationship Id="rId18" Type="http://schemas.openxmlformats.org/officeDocument/2006/relationships/image" Target="../media/image84.gif"/><Relationship Id="rId3" Type="http://schemas.openxmlformats.org/officeDocument/2006/relationships/image" Target="../media/image69.gif"/><Relationship Id="rId7" Type="http://schemas.openxmlformats.org/officeDocument/2006/relationships/image" Target="../media/image73.gif"/><Relationship Id="rId12" Type="http://schemas.openxmlformats.org/officeDocument/2006/relationships/image" Target="../media/image78.gif"/><Relationship Id="rId17" Type="http://schemas.openxmlformats.org/officeDocument/2006/relationships/image" Target="../media/image83.gif"/><Relationship Id="rId2" Type="http://schemas.openxmlformats.org/officeDocument/2006/relationships/image" Target="../media/image2.gif"/><Relationship Id="rId16" Type="http://schemas.openxmlformats.org/officeDocument/2006/relationships/image" Target="../media/image82.gif"/><Relationship Id="rId20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11" Type="http://schemas.openxmlformats.org/officeDocument/2006/relationships/image" Target="../media/image77.gif"/><Relationship Id="rId5" Type="http://schemas.openxmlformats.org/officeDocument/2006/relationships/image" Target="../media/image71.gif"/><Relationship Id="rId15" Type="http://schemas.openxmlformats.org/officeDocument/2006/relationships/image" Target="../media/image81.gif"/><Relationship Id="rId10" Type="http://schemas.openxmlformats.org/officeDocument/2006/relationships/image" Target="../media/image76.gif"/><Relationship Id="rId19" Type="http://schemas.openxmlformats.org/officeDocument/2006/relationships/image" Target="../media/image85.gif"/><Relationship Id="rId4" Type="http://schemas.openxmlformats.org/officeDocument/2006/relationships/image" Target="../media/image70.gif"/><Relationship Id="rId9" Type="http://schemas.openxmlformats.org/officeDocument/2006/relationships/image" Target="../media/image75.gif"/><Relationship Id="rId14" Type="http://schemas.openxmlformats.org/officeDocument/2006/relationships/image" Target="../media/image8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13" Type="http://schemas.openxmlformats.org/officeDocument/2006/relationships/image" Target="../media/image98.gif"/><Relationship Id="rId3" Type="http://schemas.openxmlformats.org/officeDocument/2006/relationships/image" Target="../media/image88.gif"/><Relationship Id="rId7" Type="http://schemas.openxmlformats.org/officeDocument/2006/relationships/image" Target="../media/image92.gif"/><Relationship Id="rId12" Type="http://schemas.openxmlformats.org/officeDocument/2006/relationships/image" Target="../media/image97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11" Type="http://schemas.openxmlformats.org/officeDocument/2006/relationships/image" Target="../media/image96.gif"/><Relationship Id="rId5" Type="http://schemas.openxmlformats.org/officeDocument/2006/relationships/image" Target="../media/image90.gif"/><Relationship Id="rId15" Type="http://schemas.openxmlformats.org/officeDocument/2006/relationships/image" Target="../media/image100.gif"/><Relationship Id="rId10" Type="http://schemas.openxmlformats.org/officeDocument/2006/relationships/image" Target="../media/image95.gif"/><Relationship Id="rId4" Type="http://schemas.openxmlformats.org/officeDocument/2006/relationships/image" Target="../media/image89.gif"/><Relationship Id="rId9" Type="http://schemas.openxmlformats.org/officeDocument/2006/relationships/image" Target="../media/image94.gif"/><Relationship Id="rId14" Type="http://schemas.openxmlformats.org/officeDocument/2006/relationships/image" Target="../media/image99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102.gif"/><Relationship Id="rId7" Type="http://schemas.openxmlformats.org/officeDocument/2006/relationships/image" Target="../media/image106.gif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7" Type="http://schemas.openxmlformats.org/officeDocument/2006/relationships/image" Target="../media/image11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gif"/><Relationship Id="rId5" Type="http://schemas.openxmlformats.org/officeDocument/2006/relationships/image" Target="../media/image110.gif"/><Relationship Id="rId4" Type="http://schemas.openxmlformats.org/officeDocument/2006/relationships/image" Target="../media/image109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3" Type="http://schemas.openxmlformats.org/officeDocument/2006/relationships/image" Target="../media/image113.gif"/><Relationship Id="rId7" Type="http://schemas.openxmlformats.org/officeDocument/2006/relationships/image" Target="../media/image11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gif"/><Relationship Id="rId11" Type="http://schemas.openxmlformats.org/officeDocument/2006/relationships/image" Target="../media/image121.png"/><Relationship Id="rId5" Type="http://schemas.openxmlformats.org/officeDocument/2006/relationships/image" Target="../media/image115.gif"/><Relationship Id="rId10" Type="http://schemas.openxmlformats.org/officeDocument/2006/relationships/image" Target="../media/image120.gif"/><Relationship Id="rId4" Type="http://schemas.openxmlformats.org/officeDocument/2006/relationships/image" Target="../media/image114.gif"/><Relationship Id="rId9" Type="http://schemas.openxmlformats.org/officeDocument/2006/relationships/image" Target="../media/image119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gif"/><Relationship Id="rId3" Type="http://schemas.openxmlformats.org/officeDocument/2006/relationships/image" Target="../media/image122.gif"/><Relationship Id="rId7" Type="http://schemas.openxmlformats.org/officeDocument/2006/relationships/image" Target="../media/image12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gif"/><Relationship Id="rId5" Type="http://schemas.openxmlformats.org/officeDocument/2006/relationships/image" Target="../media/image124.gif"/><Relationship Id="rId4" Type="http://schemas.openxmlformats.org/officeDocument/2006/relationships/image" Target="../media/image123.gif"/><Relationship Id="rId9" Type="http://schemas.openxmlformats.org/officeDocument/2006/relationships/image" Target="../media/image128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gif"/><Relationship Id="rId3" Type="http://schemas.openxmlformats.org/officeDocument/2006/relationships/image" Target="../media/image129.gif"/><Relationship Id="rId7" Type="http://schemas.openxmlformats.org/officeDocument/2006/relationships/image" Target="../media/image13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gif"/><Relationship Id="rId5" Type="http://schemas.openxmlformats.org/officeDocument/2006/relationships/image" Target="../media/image131.gif"/><Relationship Id="rId10" Type="http://schemas.openxmlformats.org/officeDocument/2006/relationships/image" Target="../media/image136.gif"/><Relationship Id="rId4" Type="http://schemas.openxmlformats.org/officeDocument/2006/relationships/image" Target="../media/image130.gif"/><Relationship Id="rId9" Type="http://schemas.openxmlformats.org/officeDocument/2006/relationships/image" Target="../media/image135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gif"/><Relationship Id="rId13" Type="http://schemas.openxmlformats.org/officeDocument/2006/relationships/image" Target="../media/image147.gif"/><Relationship Id="rId3" Type="http://schemas.openxmlformats.org/officeDocument/2006/relationships/image" Target="../media/image137.gif"/><Relationship Id="rId7" Type="http://schemas.openxmlformats.org/officeDocument/2006/relationships/image" Target="../media/image141.gif"/><Relationship Id="rId12" Type="http://schemas.openxmlformats.org/officeDocument/2006/relationships/image" Target="../media/image14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11" Type="http://schemas.openxmlformats.org/officeDocument/2006/relationships/image" Target="../media/image145.gif"/><Relationship Id="rId5" Type="http://schemas.openxmlformats.org/officeDocument/2006/relationships/image" Target="../media/image139.gif"/><Relationship Id="rId15" Type="http://schemas.openxmlformats.org/officeDocument/2006/relationships/image" Target="../media/image149.gif"/><Relationship Id="rId10" Type="http://schemas.openxmlformats.org/officeDocument/2006/relationships/image" Target="../media/image144.gif"/><Relationship Id="rId4" Type="http://schemas.openxmlformats.org/officeDocument/2006/relationships/image" Target="../media/image138.gif"/><Relationship Id="rId9" Type="http://schemas.openxmlformats.org/officeDocument/2006/relationships/image" Target="../media/image143.gif"/><Relationship Id="rId14" Type="http://schemas.openxmlformats.org/officeDocument/2006/relationships/image" Target="../media/image14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gif"/><Relationship Id="rId5" Type="http://schemas.openxmlformats.org/officeDocument/2006/relationships/image" Target="../media/image152.gif"/><Relationship Id="rId4" Type="http://schemas.openxmlformats.org/officeDocument/2006/relationships/image" Target="../media/image15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Relationship Id="rId9" Type="http://schemas.openxmlformats.org/officeDocument/2006/relationships/image" Target="../media/image2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5.gif"/><Relationship Id="rId7" Type="http://schemas.openxmlformats.org/officeDocument/2006/relationships/image" Target="../media/image3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11" Type="http://schemas.openxmlformats.org/officeDocument/2006/relationships/image" Target="../media/image43.gif"/><Relationship Id="rId5" Type="http://schemas.openxmlformats.org/officeDocument/2006/relationships/image" Target="../media/image37.gif"/><Relationship Id="rId10" Type="http://schemas.openxmlformats.org/officeDocument/2006/relationships/image" Target="../media/image42.gif"/><Relationship Id="rId4" Type="http://schemas.openxmlformats.org/officeDocument/2006/relationships/image" Target="../media/image36.gif"/><Relationship Id="rId9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puter-spy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" y="1293812"/>
            <a:ext cx="35052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-76200" y="464403"/>
            <a:ext cx="396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smtClean="0">
                <a:solidFill>
                  <a:srgbClr val="FFFF00"/>
                </a:solidFill>
              </a:rPr>
              <a:t>Network </a:t>
            </a:r>
            <a:r>
              <a:rPr lang="fr-FR" sz="4800" b="1" dirty="0" err="1" smtClean="0">
                <a:solidFill>
                  <a:srgbClr val="FFFF00"/>
                </a:solidFill>
              </a:rPr>
              <a:t>tools</a:t>
            </a:r>
            <a:endParaRPr lang="fr-FR" sz="4800" b="1" dirty="0">
              <a:solidFill>
                <a:srgbClr val="FFFF00"/>
              </a:solidFill>
            </a:endParaRPr>
          </a:p>
        </p:txBody>
      </p:sp>
      <p:pic>
        <p:nvPicPr>
          <p:cNvPr id="17" name="Picture 16" descr="tux_too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038600"/>
            <a:ext cx="1950720" cy="19507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52400" y="457200"/>
            <a:ext cx="35052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Path-to-success-e1387470836410.jpg"/>
          <p:cNvPicPr>
            <a:picLocks noChangeAspect="1"/>
          </p:cNvPicPr>
          <p:nvPr/>
        </p:nvPicPr>
        <p:blipFill>
          <a:blip r:embed="rId3"/>
          <a:srcRect r="32743"/>
          <a:stretch>
            <a:fillRect/>
          </a:stretch>
        </p:blipFill>
        <p:spPr>
          <a:xfrm>
            <a:off x="3657600" y="1066800"/>
            <a:ext cx="5334000" cy="3696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0" y="17526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To go further on network commands, check out these ones:</a:t>
            </a:r>
            <a:endParaRPr lang="en-GB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2590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nmap</a:t>
            </a: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dig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arp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Ka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50"/>
            <a:ext cx="9144000" cy="506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0022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Kali</a:t>
            </a:r>
            <a:r>
              <a:rPr lang="en-GB" dirty="0" smtClean="0"/>
              <a:t> is a distribution of Linux that is centred on security testing and investigating computer crime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13</a:t>
            </a:r>
            <a:endParaRPr lang="fr-CA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79420" y="1550670"/>
            <a:ext cx="9906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08020" y="22364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31820" y="25412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31820" y="27698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B1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08020" y="32270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 descr="B2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08020" y="35318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B3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131820" y="42938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B4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131820" y="4522470"/>
            <a:ext cx="2057400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B5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76200" y="1640681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Kali’s</a:t>
            </a:r>
            <a:r>
              <a:rPr lang="en-GB" dirty="0" smtClean="0"/>
              <a:t> applications are organized by security purpose and (kind of) step.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Note if you need the admin password: it’s </a:t>
            </a:r>
            <a:r>
              <a:rPr lang="en-GB" b="1" i="1" dirty="0" err="1" smtClean="0"/>
              <a:t>toor</a:t>
            </a:r>
            <a:endParaRPr lang="en-GB" b="1" i="1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In addition to security apps, it comes with ‘normal </a:t>
            </a:r>
            <a:r>
              <a:rPr lang="en-GB" dirty="0" err="1" smtClean="0"/>
              <a:t>linux</a:t>
            </a:r>
            <a:r>
              <a:rPr lang="en-GB" dirty="0" smtClean="0"/>
              <a:t>’ stuff such as a terminal, some programming environment...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7" grpId="0" animBg="1"/>
      <p:bldP spid="29" grpId="0" animBg="1"/>
      <p:bldP spid="31" grpId="0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14</a:t>
            </a:r>
            <a:endParaRPr lang="fr-CA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Wireshark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1000"/>
            <a:ext cx="762000" cy="762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76200" y="4944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Wireshark</a:t>
            </a:r>
            <a:endParaRPr lang="en-GB" b="1" dirty="0" smtClean="0"/>
          </a:p>
          <a:p>
            <a:pPr algn="ctr"/>
            <a:r>
              <a:rPr lang="en-GB" dirty="0" smtClean="0"/>
              <a:t>Understand the data that goes over the network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4953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John the Ripper</a:t>
            </a:r>
          </a:p>
          <a:p>
            <a:pPr algn="r"/>
            <a:r>
              <a:rPr lang="en-GB" dirty="0" smtClean="0"/>
              <a:t>Cracks passwords</a:t>
            </a:r>
            <a:endParaRPr lang="en-GB" dirty="0"/>
          </a:p>
        </p:txBody>
      </p:sp>
      <p:pic>
        <p:nvPicPr>
          <p:cNvPr id="18" name="Picture 17" descr="Aircrack-ng-new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114800"/>
            <a:ext cx="2870200" cy="1397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6800" y="54980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Penetrates </a:t>
            </a:r>
            <a:r>
              <a:rPr lang="en-GB" dirty="0" err="1" smtClean="0"/>
              <a:t>wifi</a:t>
            </a:r>
            <a:endParaRPr lang="en-GB" dirty="0"/>
          </a:p>
        </p:txBody>
      </p:sp>
      <p:pic>
        <p:nvPicPr>
          <p:cNvPr id="20" name="Picture 19" descr="Subterfuge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343400"/>
            <a:ext cx="897775" cy="914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3800" y="52210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Subterfuge</a:t>
            </a:r>
          </a:p>
          <a:p>
            <a:pPr algn="ctr"/>
            <a:r>
              <a:rPr lang="en-GB" dirty="0" smtClean="0"/>
              <a:t>Network attack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38200" y="2438400"/>
            <a:ext cx="29718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</p:cNvCxnSpPr>
          <p:nvPr/>
        </p:nvCxnSpPr>
        <p:spPr>
          <a:xfrm flipH="1" flipV="1">
            <a:off x="6096000" y="2438400"/>
            <a:ext cx="2802775" cy="2362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52800" y="1447800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What typical tools </a:t>
            </a:r>
            <a:r>
              <a:rPr lang="en-GB" sz="3200" dirty="0" smtClean="0"/>
              <a:t>are in the box?</a:t>
            </a:r>
            <a:endParaRPr lang="en-GB" sz="3200" dirty="0"/>
          </a:p>
        </p:txBody>
      </p:sp>
      <p:sp>
        <p:nvSpPr>
          <p:cNvPr id="29" name="Freeform 28"/>
          <p:cNvSpPr/>
          <p:nvPr/>
        </p:nvSpPr>
        <p:spPr>
          <a:xfrm>
            <a:off x="-76200" y="3417684"/>
            <a:ext cx="2700951" cy="2734146"/>
          </a:xfrm>
          <a:custGeom>
            <a:avLst/>
            <a:gdLst>
              <a:gd name="connsiteX0" fmla="*/ 855552 w 2700951"/>
              <a:gd name="connsiteY0" fmla="*/ 339504 h 2734146"/>
              <a:gd name="connsiteX1" fmla="*/ 212756 w 2700951"/>
              <a:gd name="connsiteY1" fmla="*/ 1507401 h 2734146"/>
              <a:gd name="connsiteX2" fmla="*/ 113168 w 2700951"/>
              <a:gd name="connsiteY2" fmla="*/ 2331266 h 2734146"/>
              <a:gd name="connsiteX3" fmla="*/ 891766 w 2700951"/>
              <a:gd name="connsiteY3" fmla="*/ 2630031 h 2734146"/>
              <a:gd name="connsiteX4" fmla="*/ 2458016 w 2700951"/>
              <a:gd name="connsiteY4" fmla="*/ 2430855 h 2734146"/>
              <a:gd name="connsiteX5" fmla="*/ 2349374 w 2700951"/>
              <a:gd name="connsiteY5" fmla="*/ 810284 h 2734146"/>
              <a:gd name="connsiteX6" fmla="*/ 1444028 w 2700951"/>
              <a:gd name="connsiteY6" fmla="*/ 76954 h 2734146"/>
              <a:gd name="connsiteX7" fmla="*/ 855552 w 2700951"/>
              <a:gd name="connsiteY7" fmla="*/ 339504 h 273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0951" h="2734146">
                <a:moveTo>
                  <a:pt x="855552" y="339504"/>
                </a:moveTo>
                <a:cubicBezTo>
                  <a:pt x="650340" y="577912"/>
                  <a:pt x="336487" y="1175441"/>
                  <a:pt x="212756" y="1507401"/>
                </a:cubicBezTo>
                <a:cubicBezTo>
                  <a:pt x="89025" y="1839361"/>
                  <a:pt x="0" y="2144161"/>
                  <a:pt x="113168" y="2331266"/>
                </a:cubicBezTo>
                <a:cubicBezTo>
                  <a:pt x="226336" y="2518371"/>
                  <a:pt x="500958" y="2613433"/>
                  <a:pt x="891766" y="2630031"/>
                </a:cubicBezTo>
                <a:cubicBezTo>
                  <a:pt x="1282574" y="2646629"/>
                  <a:pt x="2215081" y="2734146"/>
                  <a:pt x="2458016" y="2430855"/>
                </a:cubicBezTo>
                <a:cubicBezTo>
                  <a:pt x="2700951" y="2127564"/>
                  <a:pt x="2518372" y="1202601"/>
                  <a:pt x="2349374" y="810284"/>
                </a:cubicBezTo>
                <a:cubicBezTo>
                  <a:pt x="2180376" y="417967"/>
                  <a:pt x="1692998" y="153908"/>
                  <a:pt x="1444028" y="76954"/>
                </a:cubicBezTo>
                <a:cubicBezTo>
                  <a:pt x="1195058" y="0"/>
                  <a:pt x="1060764" y="101096"/>
                  <a:pt x="855552" y="33950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286000" y="397258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Sniffer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  <p:bldP spid="29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15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Sniffers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37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A packet </a:t>
            </a:r>
            <a:r>
              <a:rPr lang="en-GB" sz="2000" b="1" dirty="0" smtClean="0">
                <a:solidFill>
                  <a:srgbClr val="FF0000"/>
                </a:solidFill>
              </a:rPr>
              <a:t>sniffer</a:t>
            </a:r>
            <a:r>
              <a:rPr lang="en-GB" sz="2000" dirty="0" smtClean="0"/>
              <a:t> is also called network analyzer, packet analyzer, protocol analyzer...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447800" y="2187714"/>
            <a:ext cx="6324600" cy="70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It intercepts and logs the traffic going over the network, then decodes it using the corresponding RFC</a:t>
            </a:r>
            <a:endParaRPr lang="en-GB" sz="2000" dirty="0"/>
          </a:p>
        </p:txBody>
      </p:sp>
      <p:pic>
        <p:nvPicPr>
          <p:cNvPr id="13" name="Picture 12" descr="packet-sniffers-2-728.jpg"/>
          <p:cNvPicPr>
            <a:picLocks noChangeAspect="1"/>
          </p:cNvPicPr>
          <p:nvPr/>
        </p:nvPicPr>
        <p:blipFill>
          <a:blip r:embed="rId3"/>
          <a:srcRect t="13370" b="20696"/>
          <a:stretch>
            <a:fillRect/>
          </a:stretch>
        </p:blipFill>
        <p:spPr>
          <a:xfrm>
            <a:off x="1828800" y="3352800"/>
            <a:ext cx="554736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16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Sniffers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Why would you want to sniff on the network?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209800"/>
            <a:ext cx="9144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100" dirty="0" smtClean="0"/>
              <a:t>  analyze network problems (e.g., user experiences long delay in sending emails)</a:t>
            </a:r>
          </a:p>
          <a:p>
            <a:pPr>
              <a:buFont typeface="Arial" pitchFamily="34" charset="0"/>
              <a:buChar char="•"/>
            </a:pPr>
            <a:endParaRPr lang="en-GB" sz="2100" dirty="0" smtClean="0"/>
          </a:p>
          <a:p>
            <a:pPr>
              <a:buFont typeface="Arial" pitchFamily="34" charset="0"/>
              <a:buChar char="•"/>
            </a:pPr>
            <a:r>
              <a:rPr lang="en-GB" sz="2100" dirty="0" smtClean="0"/>
              <a:t>  detect intrusion attempts</a:t>
            </a:r>
          </a:p>
          <a:p>
            <a:pPr>
              <a:buFont typeface="Arial" pitchFamily="34" charset="0"/>
              <a:buChar char="•"/>
            </a:pPr>
            <a:endParaRPr lang="en-GB" sz="2100" dirty="0" smtClean="0"/>
          </a:p>
          <a:p>
            <a:pPr>
              <a:buFont typeface="Arial" pitchFamily="34" charset="0"/>
              <a:buChar char="•"/>
            </a:pPr>
            <a:r>
              <a:rPr lang="en-GB" sz="2100" dirty="0" smtClean="0"/>
              <a:t>  monitor network usage</a:t>
            </a:r>
          </a:p>
          <a:p>
            <a:pPr>
              <a:buFont typeface="Arial" pitchFamily="34" charset="0"/>
              <a:buChar char="•"/>
            </a:pPr>
            <a:endParaRPr lang="en-GB" sz="2100" dirty="0" smtClean="0"/>
          </a:p>
          <a:p>
            <a:pPr>
              <a:buFont typeface="Arial" pitchFamily="34" charset="0"/>
              <a:buChar char="•"/>
            </a:pPr>
            <a:r>
              <a:rPr lang="en-GB" sz="2100" dirty="0" smtClean="0"/>
              <a:t>  spy on other users to collect data such as login or cookies</a:t>
            </a:r>
          </a:p>
          <a:p>
            <a:pPr>
              <a:buFont typeface="Arial" pitchFamily="34" charset="0"/>
              <a:buChar char="•"/>
            </a:pPr>
            <a:endParaRPr lang="en-GB" sz="2100" dirty="0" smtClean="0"/>
          </a:p>
          <a:p>
            <a:pPr>
              <a:buFont typeface="Arial" pitchFamily="34" charset="0"/>
              <a:buChar char="•"/>
            </a:pPr>
            <a:r>
              <a:rPr lang="en-GB" sz="2100" dirty="0" smtClean="0"/>
              <a:t>  reverse engineer proprietary protocols</a:t>
            </a:r>
          </a:p>
          <a:p>
            <a:pPr>
              <a:buFont typeface="Arial" pitchFamily="34" charset="0"/>
              <a:buChar char="•"/>
            </a:pPr>
            <a:endParaRPr lang="en-GB" sz="2100" dirty="0" smtClean="0"/>
          </a:p>
          <a:p>
            <a:pPr>
              <a:buFont typeface="Arial" pitchFamily="34" charset="0"/>
              <a:buChar char="•"/>
            </a:pPr>
            <a:r>
              <a:rPr lang="en-GB" sz="2100" dirty="0" smtClean="0"/>
              <a:t>  verify internal control mechanisms (e.g., Firewall)</a:t>
            </a:r>
            <a:endParaRPr lang="en-GB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WireShark</a:t>
            </a:r>
            <a:r>
              <a:rPr lang="fr-F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very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widely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used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one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9" name="Picture 18" descr="wiresharkDownloa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849"/>
            <a:ext cx="9144000" cy="5198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18</a:t>
            </a:r>
            <a:endParaRPr lang="fr-CA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762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are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going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to use </a:t>
            </a:r>
            <a:r>
              <a:rPr lang="fr-F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WireShark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5" name="Picture 14" descr="install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20" y="1539240"/>
            <a:ext cx="4861560" cy="3779520"/>
          </a:xfrm>
          <a:prstGeom prst="rect">
            <a:avLst/>
          </a:prstGeom>
        </p:spPr>
      </p:pic>
      <p:pic>
        <p:nvPicPr>
          <p:cNvPr id="16" name="Picture 15" descr="install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220" y="1539240"/>
            <a:ext cx="4861560" cy="3779520"/>
          </a:xfrm>
          <a:prstGeom prst="rect">
            <a:avLst/>
          </a:prstGeom>
        </p:spPr>
      </p:pic>
      <p:pic>
        <p:nvPicPr>
          <p:cNvPr id="17" name="Picture 16" descr="install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220" y="1539240"/>
            <a:ext cx="4861560" cy="3779520"/>
          </a:xfrm>
          <a:prstGeom prst="rect">
            <a:avLst/>
          </a:prstGeom>
        </p:spPr>
      </p:pic>
      <p:pic>
        <p:nvPicPr>
          <p:cNvPr id="18" name="Picture 17" descr="wifi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9144000" cy="5989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19</a:t>
            </a:r>
            <a:endParaRPr lang="fr-CA" dirty="0"/>
          </a:p>
        </p:txBody>
      </p:sp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19" name="Picture 18" descr="05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0" name="Picture 19" descr="06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1" name="Picture 20" descr="07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2" name="Picture 21" descr="08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3" name="Picture 22" descr="09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4" name="Picture 23" descr="10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5" name="Picture 24" descr="11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6" name="Picture 25" descr="12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7" name="Picture 26" descr="13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8" name="Picture 27" descr="14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29" name="Picture 28" descr="15.gi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30" name="Picture 29" descr="16.gi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31" name="Picture 30" descr="17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32" name="Picture 31" descr="18.gi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  <p:pic>
        <p:nvPicPr>
          <p:cNvPr id="33" name="Picture 32" descr="19.gi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52400"/>
            <a:ext cx="9144000" cy="600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20</a:t>
            </a:r>
            <a:endParaRPr lang="fr-CA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819400"/>
            <a:ext cx="9296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i="1" dirty="0" smtClean="0"/>
              <a:t>If</a:t>
            </a:r>
            <a:r>
              <a:rPr lang="en-GB" sz="2600" dirty="0" smtClean="0"/>
              <a:t> the connection isn’t encrypted, then we can capture passwords...</a:t>
            </a:r>
            <a:endParaRPr lang="en-GB" sz="2600" dirty="0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Sniffers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40" y="0"/>
            <a:ext cx="7400719" cy="685800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0" y="0"/>
            <a:ext cx="7400719" cy="6858000"/>
          </a:xfrm>
          <a:prstGeom prst="rect">
            <a:avLst/>
          </a:prstGeom>
        </p:spPr>
      </p:pic>
      <p:pic>
        <p:nvPicPr>
          <p:cNvPr id="14" name="Picture 13" descr="0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40" y="0"/>
            <a:ext cx="7400719" cy="6858000"/>
          </a:xfrm>
          <a:prstGeom prst="rect">
            <a:avLst/>
          </a:prstGeom>
        </p:spPr>
      </p:pic>
      <p:pic>
        <p:nvPicPr>
          <p:cNvPr id="15" name="Picture 14" descr="0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40" y="0"/>
            <a:ext cx="7400719" cy="6858000"/>
          </a:xfrm>
          <a:prstGeom prst="rect">
            <a:avLst/>
          </a:prstGeom>
        </p:spPr>
      </p:pic>
      <p:pic>
        <p:nvPicPr>
          <p:cNvPr id="16" name="Picture 15" descr="07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40" y="0"/>
            <a:ext cx="7400719" cy="6858000"/>
          </a:xfrm>
          <a:prstGeom prst="rect">
            <a:avLst/>
          </a:prstGeom>
        </p:spPr>
      </p:pic>
      <p:pic>
        <p:nvPicPr>
          <p:cNvPr id="17" name="Picture 16" descr="08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0"/>
            <a:ext cx="7467600" cy="6858000"/>
          </a:xfrm>
          <a:prstGeom prst="rect">
            <a:avLst/>
          </a:prstGeom>
        </p:spPr>
      </p:pic>
      <p:pic>
        <p:nvPicPr>
          <p:cNvPr id="18" name="Picture 17" descr="09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19" name="Picture 18" descr="10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0" name="Picture 19" descr="11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1" name="Picture 20" descr="12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2" name="Picture 21" descr="13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3" name="Picture 22" descr="14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4" name="Picture 23" descr="15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261" y="0"/>
            <a:ext cx="7391478" cy="6858000"/>
          </a:xfrm>
          <a:prstGeom prst="rect">
            <a:avLst/>
          </a:prstGeom>
        </p:spPr>
      </p:pic>
      <p:pic>
        <p:nvPicPr>
          <p:cNvPr id="25" name="Picture 24" descr="16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800100"/>
            <a:ext cx="7284720" cy="5600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sl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5" name="Picture 4" descr="tsl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6" name="Picture 5" descr="tsl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7" name="Picture 6" descr="tsl4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8" name="Picture 7" descr="tsl5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9" name="Picture 8" descr="tsl6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3500"/>
            <a:ext cx="9144000" cy="5143500"/>
          </a:xfrm>
          <a:prstGeom prst="rect">
            <a:avLst/>
          </a:prstGeom>
        </p:spPr>
      </p:pic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0" y="30162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Sniffers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3400" y="104774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563562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9200" y="6858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 generally it is encrypted. Is there a weakness in the protocol or can we find the password and then decode the communications?</a:t>
            </a:r>
            <a:endParaRPr lang="en-GB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/>
          <a:srcRect l="20094" t="38065" r="46959" b="34093"/>
          <a:stretch>
            <a:fillRect/>
          </a:stretch>
        </p:blipFill>
        <p:spPr bwMode="auto">
          <a:xfrm>
            <a:off x="4471987" y="1271587"/>
            <a:ext cx="4672013" cy="55864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486400" y="1447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Handshaking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22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23</a:t>
            </a:r>
            <a:endParaRPr lang="fr-CA" dirty="0"/>
          </a:p>
        </p:txBody>
      </p:sp>
      <p:pic>
        <p:nvPicPr>
          <p:cNvPr id="15" name="Picture 14" descr="Wireshark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1000"/>
            <a:ext cx="762000" cy="762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76200" y="4944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Wireshark</a:t>
            </a:r>
            <a:endParaRPr lang="en-GB" b="1" dirty="0" smtClean="0"/>
          </a:p>
          <a:p>
            <a:pPr algn="ctr"/>
            <a:r>
              <a:rPr lang="en-GB" dirty="0" smtClean="0"/>
              <a:t>Understand the data that goes over the network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4953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John the Ripper</a:t>
            </a:r>
          </a:p>
          <a:p>
            <a:pPr algn="r"/>
            <a:r>
              <a:rPr lang="en-GB" dirty="0" smtClean="0"/>
              <a:t>Cracks passwords</a:t>
            </a:r>
            <a:endParaRPr lang="en-GB" dirty="0"/>
          </a:p>
        </p:txBody>
      </p:sp>
      <p:pic>
        <p:nvPicPr>
          <p:cNvPr id="18" name="Picture 17" descr="Aircrack-ng-new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114800"/>
            <a:ext cx="2870200" cy="1397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6800" y="54980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Penetrates </a:t>
            </a:r>
            <a:r>
              <a:rPr lang="en-GB" dirty="0" err="1" smtClean="0"/>
              <a:t>wifi</a:t>
            </a:r>
            <a:endParaRPr lang="en-GB" dirty="0"/>
          </a:p>
        </p:txBody>
      </p:sp>
      <p:pic>
        <p:nvPicPr>
          <p:cNvPr id="20" name="Picture 19" descr="Subterfuge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343400"/>
            <a:ext cx="897775" cy="914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43800" y="52210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Subterfuge</a:t>
            </a:r>
          </a:p>
          <a:p>
            <a:pPr algn="ctr"/>
            <a:r>
              <a:rPr lang="en-GB" dirty="0" smtClean="0"/>
              <a:t>Network attack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38200" y="2438400"/>
            <a:ext cx="2971800" cy="1828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</p:cNvCxnSpPr>
          <p:nvPr/>
        </p:nvCxnSpPr>
        <p:spPr>
          <a:xfrm flipH="1" flipV="1">
            <a:off x="6096000" y="2438400"/>
            <a:ext cx="2802775" cy="2362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29000" y="1447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What typical tools do you use?</a:t>
            </a:r>
            <a:endParaRPr lang="en-GB" sz="3200" dirty="0"/>
          </a:p>
        </p:txBody>
      </p:sp>
      <p:sp>
        <p:nvSpPr>
          <p:cNvPr id="26" name="Freeform 25"/>
          <p:cNvSpPr/>
          <p:nvPr/>
        </p:nvSpPr>
        <p:spPr>
          <a:xfrm>
            <a:off x="7408753" y="3743608"/>
            <a:ext cx="1763916" cy="2412748"/>
          </a:xfrm>
          <a:custGeom>
            <a:avLst/>
            <a:gdLst>
              <a:gd name="connsiteX0" fmla="*/ 884221 w 1763916"/>
              <a:gd name="connsiteY0" fmla="*/ 203703 h 2412748"/>
              <a:gd name="connsiteX1" fmla="*/ 24142 w 1763916"/>
              <a:gd name="connsiteY1" fmla="*/ 1779006 h 2412748"/>
              <a:gd name="connsiteX2" fmla="*/ 739366 w 1763916"/>
              <a:gd name="connsiteY2" fmla="*/ 2349374 h 2412748"/>
              <a:gd name="connsiteX3" fmla="*/ 1662819 w 1763916"/>
              <a:gd name="connsiteY3" fmla="*/ 2113984 h 2412748"/>
              <a:gd name="connsiteX4" fmla="*/ 1345948 w 1763916"/>
              <a:gd name="connsiteY4" fmla="*/ 556788 h 2412748"/>
              <a:gd name="connsiteX5" fmla="*/ 884221 w 1763916"/>
              <a:gd name="connsiteY5" fmla="*/ 203703 h 24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3916" h="2412748">
                <a:moveTo>
                  <a:pt x="884221" y="203703"/>
                </a:moveTo>
                <a:cubicBezTo>
                  <a:pt x="663920" y="407406"/>
                  <a:pt x="48284" y="1421394"/>
                  <a:pt x="24142" y="1779006"/>
                </a:cubicBezTo>
                <a:cubicBezTo>
                  <a:pt x="0" y="2136618"/>
                  <a:pt x="466253" y="2293544"/>
                  <a:pt x="739366" y="2349374"/>
                </a:cubicBezTo>
                <a:cubicBezTo>
                  <a:pt x="1012479" y="2405204"/>
                  <a:pt x="1561722" y="2412748"/>
                  <a:pt x="1662819" y="2113984"/>
                </a:cubicBezTo>
                <a:cubicBezTo>
                  <a:pt x="1763916" y="1815220"/>
                  <a:pt x="1472696" y="873659"/>
                  <a:pt x="1345948" y="556788"/>
                </a:cubicBezTo>
                <a:cubicBezTo>
                  <a:pt x="1219200" y="239917"/>
                  <a:pt x="1104522" y="0"/>
                  <a:pt x="884221" y="20370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24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attack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08020" y="1931670"/>
            <a:ext cx="381000" cy="3048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0" y="25908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Tools such as Subterfuge or </a:t>
            </a:r>
            <a:r>
              <a:rPr lang="en-GB" dirty="0" err="1" smtClean="0"/>
              <a:t>Ettercap</a:t>
            </a:r>
            <a:r>
              <a:rPr lang="en-GB" dirty="0" smtClean="0"/>
              <a:t> are built to perform specific attacks, can harvest passwords/credentials, etc.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25</a:t>
            </a:r>
            <a:endParaRPr lang="fr-CA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Security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network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attack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990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Typical attacks include </a:t>
            </a:r>
            <a:r>
              <a:rPr lang="en-GB" dirty="0" err="1" smtClean="0"/>
              <a:t>DoS</a:t>
            </a:r>
            <a:r>
              <a:rPr lang="en-GB" dirty="0" smtClean="0"/>
              <a:t> or a distributed </a:t>
            </a:r>
            <a:r>
              <a:rPr lang="en-GB" dirty="0" err="1" smtClean="0"/>
              <a:t>DoS</a:t>
            </a:r>
            <a:r>
              <a:rPr lang="en-GB" dirty="0" smtClean="0"/>
              <a:t> (</a:t>
            </a:r>
            <a:r>
              <a:rPr lang="en-GB" dirty="0" err="1" smtClean="0"/>
              <a:t>smurf</a:t>
            </a:r>
            <a:r>
              <a:rPr lang="en-GB" dirty="0" smtClean="0"/>
              <a:t> attack), </a:t>
            </a:r>
            <a:r>
              <a:rPr lang="en-GB" b="1" dirty="0" smtClean="0">
                <a:solidFill>
                  <a:srgbClr val="FF0000"/>
                </a:solidFill>
              </a:rPr>
              <a:t>man-in-the-middle</a:t>
            </a:r>
            <a:r>
              <a:rPr lang="en-GB" dirty="0" smtClean="0"/>
              <a:t>...</a:t>
            </a:r>
            <a:endParaRPr lang="en-GB" dirty="0"/>
          </a:p>
        </p:txBody>
      </p:sp>
      <p:pic>
        <p:nvPicPr>
          <p:cNvPr id="28" name="Picture 27" descr="Man_in_the_middle_attack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949" y="3429000"/>
            <a:ext cx="3004749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2408872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an </a:t>
            </a:r>
            <a:r>
              <a:rPr lang="en-GB" b="1" dirty="0" smtClean="0">
                <a:solidFill>
                  <a:srgbClr val="FF0000"/>
                </a:solidFill>
              </a:rPr>
              <a:t>MITM</a:t>
            </a:r>
            <a:r>
              <a:rPr lang="en-GB" dirty="0" smtClean="0"/>
              <a:t>, two nodes think they are directly (and privately) speaking but there is an intermediate that listens and can falsify data.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51054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Tools such as </a:t>
            </a:r>
            <a:r>
              <a:rPr lang="en-GB" dirty="0" err="1" smtClean="0"/>
              <a:t>Ettercap</a:t>
            </a:r>
            <a:r>
              <a:rPr lang="en-GB" dirty="0" smtClean="0"/>
              <a:t> can perform MITM by altering routing on the local network (e.g. by ARP poison routing)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Not-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-basic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2209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29718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27</a:t>
            </a:r>
            <a:endParaRPr lang="fr-CA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Not-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-basic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5" name="Picture 24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9" name="Picture 28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34" name="Picture 33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35" name="Picture 34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36" name="Picture 35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37" name="Picture 36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1189672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/etc/services </a:t>
            </a:r>
            <a:r>
              <a:rPr lang="en-GB" dirty="0" smtClean="0"/>
              <a:t>contains a list of mapping of services to ports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28588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 need for a command to query that list, just do a </a:t>
            </a:r>
            <a:r>
              <a:rPr lang="en-GB" dirty="0" err="1" smtClean="0"/>
              <a:t>grep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0" y="4313872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could also write a script getNextFreePort.sh to know, starting from a port, what’s the first one that is not assigned to anything.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28</a:t>
            </a:r>
            <a:endParaRPr lang="fr-CA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Not-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-basic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6" name="Picture 25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28" name="Picture 27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028343"/>
            <a:ext cx="3124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>
                <a:solidFill>
                  <a:srgbClr val="FF0000"/>
                </a:solidFill>
              </a:rPr>
              <a:t>nc</a:t>
            </a:r>
            <a:r>
              <a:rPr lang="en-GB" sz="2400" dirty="0" smtClean="0"/>
              <a:t> </a:t>
            </a:r>
            <a:r>
              <a:rPr lang="en-GB" dirty="0" smtClean="0"/>
              <a:t>lets you operate a simple client/server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 err="1" smtClean="0"/>
              <a:t>nc</a:t>
            </a:r>
            <a:r>
              <a:rPr lang="en-GB" dirty="0" smtClean="0"/>
              <a:t> </a:t>
            </a:r>
            <a:r>
              <a:rPr lang="en-GB" b="1" dirty="0" smtClean="0"/>
              <a:t>-l</a:t>
            </a:r>
            <a:r>
              <a:rPr lang="en-GB" dirty="0" smtClean="0"/>
              <a:t> you listen for incoming connections, and with </a:t>
            </a:r>
            <a:r>
              <a:rPr lang="en-GB" dirty="0" err="1" smtClean="0"/>
              <a:t>nc</a:t>
            </a:r>
            <a:r>
              <a:rPr lang="en-GB" dirty="0" smtClean="0"/>
              <a:t> ...</a:t>
            </a:r>
            <a:r>
              <a:rPr lang="en-GB" dirty="0" err="1" smtClean="0"/>
              <a:t>ip</a:t>
            </a:r>
            <a:r>
              <a:rPr lang="en-GB" dirty="0" smtClean="0"/>
              <a:t>... ...port... you connect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43434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/>
              <a:t>How would you use this to transfer files?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29</a:t>
            </a:r>
            <a:endParaRPr lang="fr-CA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Not-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-basic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2" name="Picture 11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3" name="Picture 12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4" name="Picture 13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5" name="Picture 14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6" name="Picture 15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7" name="Picture 16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8" name="Picture 17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19" name="Picture 18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20" name="Picture 19" descr="10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21" name="Picture 20" descr="11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22" name="Picture 21" descr="1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pic>
        <p:nvPicPr>
          <p:cNvPr id="23" name="Picture 22" descr="13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0840" y="990600"/>
            <a:ext cx="6233160" cy="52273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3359527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On the </a:t>
            </a:r>
            <a:r>
              <a:rPr lang="en-GB" sz="2000" b="1" dirty="0" smtClean="0">
                <a:solidFill>
                  <a:srgbClr val="FF0000"/>
                </a:solidFill>
              </a:rPr>
              <a:t>client side </a:t>
            </a:r>
            <a:r>
              <a:rPr lang="en-GB" sz="2000" dirty="0" smtClean="0"/>
              <a:t>you can pipe into </a:t>
            </a:r>
            <a:r>
              <a:rPr lang="en-GB" sz="2000" dirty="0" err="1" smtClean="0"/>
              <a:t>nc</a:t>
            </a:r>
            <a:r>
              <a:rPr lang="en-GB" sz="2000" dirty="0" smtClean="0"/>
              <a:t>, so for example you can open and send a whole file</a:t>
            </a:r>
            <a:endParaRPr lang="en-GB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0" y="16764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On the </a:t>
            </a:r>
            <a:r>
              <a:rPr lang="en-GB" sz="2000" b="1" dirty="0" smtClean="0">
                <a:solidFill>
                  <a:srgbClr val="FF0000"/>
                </a:solidFill>
              </a:rPr>
              <a:t>server side </a:t>
            </a:r>
            <a:r>
              <a:rPr lang="en-GB" sz="2000" dirty="0" smtClean="0"/>
              <a:t>you can redirect everything you get into a file</a:t>
            </a:r>
            <a:endParaRPr lang="en-GB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1" name="Picture 10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2" name="Picture 1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3" name="Picture 1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4" name="Picture 13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pic>
        <p:nvPicPr>
          <p:cNvPr id="15" name="Picture 14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1013460"/>
            <a:ext cx="6233160" cy="52349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76200" y="1041737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ping</a:t>
            </a:r>
            <a:r>
              <a:rPr lang="en-GB" sz="2400" dirty="0" smtClean="0"/>
              <a:t> </a:t>
            </a:r>
            <a:r>
              <a:rPr lang="en-GB" dirty="0" smtClean="0"/>
              <a:t>takes a domain name or IP, ‘pokes at it’ ad tells you how long it took to answer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270646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got blacklisted from that domain, it’ll ignore you...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392566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Useful options:</a:t>
            </a:r>
          </a:p>
          <a:p>
            <a:pPr algn="ctr"/>
            <a:r>
              <a:rPr lang="en-GB" b="1" dirty="0" smtClean="0"/>
              <a:t>-c</a:t>
            </a:r>
            <a:r>
              <a:rPr lang="en-GB" dirty="0" smtClean="0"/>
              <a:t> </a:t>
            </a:r>
            <a:r>
              <a:rPr lang="en-GB" i="1" dirty="0" err="1" smtClean="0">
                <a:solidFill>
                  <a:schemeClr val="bg1">
                    <a:lumMod val="50000"/>
                  </a:schemeClr>
                </a:solidFill>
              </a:rPr>
              <a:t>numberOfPokes</a:t>
            </a:r>
            <a:endParaRPr lang="en-GB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GB" b="1" dirty="0" smtClean="0"/>
              <a:t>-q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5334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Just show the overall stats, not each poke</a:t>
            </a:r>
            <a:endParaRPr lang="en-GB" dirty="0"/>
          </a:p>
        </p:txBody>
      </p:sp>
      <p:sp>
        <p:nvSpPr>
          <p:cNvPr id="21" name="Freeform 20"/>
          <p:cNvSpPr/>
          <p:nvPr/>
        </p:nvSpPr>
        <p:spPr>
          <a:xfrm>
            <a:off x="357612" y="4834550"/>
            <a:ext cx="728804" cy="878187"/>
          </a:xfrm>
          <a:custGeom>
            <a:avLst/>
            <a:gdLst>
              <a:gd name="connsiteX0" fmla="*/ 620162 w 728804"/>
              <a:gd name="connsiteY0" fmla="*/ 878187 h 878187"/>
              <a:gd name="connsiteX1" fmla="*/ 267077 w 728804"/>
              <a:gd name="connsiteY1" fmla="*/ 823866 h 878187"/>
              <a:gd name="connsiteX2" fmla="*/ 76954 w 728804"/>
              <a:gd name="connsiteY2" fmla="*/ 307818 h 878187"/>
              <a:gd name="connsiteX3" fmla="*/ 728804 w 728804"/>
              <a:gd name="connsiteY3" fmla="*/ 0 h 878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804" h="878187">
                <a:moveTo>
                  <a:pt x="620162" y="878187"/>
                </a:moveTo>
                <a:lnTo>
                  <a:pt x="267077" y="823866"/>
                </a:lnTo>
                <a:cubicBezTo>
                  <a:pt x="176542" y="728805"/>
                  <a:pt x="0" y="445129"/>
                  <a:pt x="76954" y="307818"/>
                </a:cubicBezTo>
                <a:cubicBezTo>
                  <a:pt x="153908" y="170507"/>
                  <a:pt x="441356" y="85253"/>
                  <a:pt x="728804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1086416" y="4724400"/>
            <a:ext cx="285184" cy="11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30</a:t>
            </a:r>
            <a:endParaRPr lang="fr-CA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Not-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-basic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networking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D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14478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are ways to get a specific program to handle the client. Here, we give the shell to the client.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3276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From a security viewpoint, what do you think about having a port open for anybody to use our shell?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Totally insane. If you want to get a shell, authenticate by doing an </a:t>
            </a:r>
            <a:r>
              <a:rPr lang="en-GB" sz="2000" b="1" dirty="0" err="1" smtClean="0">
                <a:solidFill>
                  <a:srgbClr val="FF0000"/>
                </a:solidFill>
              </a:rPr>
              <a:t>ssh</a:t>
            </a:r>
            <a:r>
              <a:rPr lang="en-GB" sz="2000" dirty="0" smtClean="0"/>
              <a:t>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121027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 smtClean="0">
                <a:solidFill>
                  <a:srgbClr val="FF0000"/>
                </a:solidFill>
              </a:rPr>
              <a:t>nslookup</a:t>
            </a:r>
            <a:r>
              <a:rPr lang="en-GB" sz="2000" dirty="0" smtClean="0"/>
              <a:t> </a:t>
            </a:r>
            <a:r>
              <a:rPr lang="en-GB" dirty="0" smtClean="0"/>
              <a:t>does a DNS resolution, i.e. it gives you the IP for a domain name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281047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are multiple ‘sources of authority’. You can do</a:t>
            </a:r>
          </a:p>
          <a:p>
            <a:pPr algn="ctr"/>
            <a:r>
              <a:rPr lang="en-GB" b="1" dirty="0" smtClean="0"/>
              <a:t>-query=</a:t>
            </a:r>
            <a:r>
              <a:rPr lang="en-GB" b="1" dirty="0" err="1" smtClean="0"/>
              <a:t>soa</a:t>
            </a:r>
            <a:r>
              <a:rPr lang="en-GB" b="1" dirty="0" smtClean="0"/>
              <a:t>          -query=ns</a:t>
            </a:r>
          </a:p>
          <a:p>
            <a:pPr algn="ctr"/>
            <a:r>
              <a:rPr lang="en-GB" dirty="0" smtClean="0"/>
              <a:t>to require official answers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-76200" y="47154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There is an interactive mode if you want to do multiple lookups, or just command line</a:t>
            </a:r>
            <a:endParaRPr lang="en-GB" dirty="0"/>
          </a:p>
        </p:txBody>
      </p:sp>
      <p:pic>
        <p:nvPicPr>
          <p:cNvPr id="20" name="Picture 19" descr="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1" name="Picture 20" descr="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4" name="Picture 23" descr="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1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1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1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1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1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1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06680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solidFill>
                  <a:srgbClr val="FF0000"/>
                </a:solidFill>
              </a:rPr>
              <a:t>whois</a:t>
            </a:r>
            <a:r>
              <a:rPr lang="en-GB" sz="2400" dirty="0" smtClean="0"/>
              <a:t> </a:t>
            </a:r>
            <a:r>
              <a:rPr lang="en-GB" dirty="0" smtClean="0"/>
              <a:t>tells you who is behind a domain name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-76200" y="2514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wanted to know whether a domain name was available, what line could you write?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1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06680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solidFill>
                  <a:srgbClr val="FF0000"/>
                </a:solidFill>
              </a:rPr>
              <a:t>whois</a:t>
            </a:r>
            <a:r>
              <a:rPr lang="en-GB" sz="2400" dirty="0" smtClean="0"/>
              <a:t> </a:t>
            </a:r>
            <a:r>
              <a:rPr lang="en-GB" dirty="0" smtClean="0"/>
              <a:t>tells you who is behind a domain name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-76200" y="2514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wanted to know whether a domain name was available, what line could you write?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-76200" y="413367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 can do a </a:t>
            </a:r>
            <a:r>
              <a:rPr lang="en-GB" dirty="0" err="1" smtClean="0"/>
              <a:t>grep</a:t>
            </a:r>
            <a:r>
              <a:rPr lang="en-GB" dirty="0" smtClean="0"/>
              <a:t> to extract the network info you want, see whether there is any using </a:t>
            </a:r>
            <a:r>
              <a:rPr lang="en-GB" dirty="0" err="1" smtClean="0"/>
              <a:t>wc</a:t>
            </a:r>
            <a:r>
              <a:rPr lang="en-GB" dirty="0" smtClean="0"/>
              <a:t> -l, or further process it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11" name="Picture 10" descr="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pic>
        <p:nvPicPr>
          <p:cNvPr id="12" name="Picture 11" descr="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0" y="990600"/>
            <a:ext cx="6217920" cy="52349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229142"/>
            <a:ext cx="2971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are root, </a:t>
            </a:r>
            <a:r>
              <a:rPr lang="en-GB" sz="2000" b="1" dirty="0" err="1" smtClean="0">
                <a:solidFill>
                  <a:srgbClr val="FF0000"/>
                </a:solidFill>
              </a:rPr>
              <a:t>ifconfig</a:t>
            </a:r>
            <a:r>
              <a:rPr lang="en-GB" sz="2000" dirty="0" smtClean="0"/>
              <a:t> </a:t>
            </a:r>
            <a:r>
              <a:rPr lang="en-GB" dirty="0" smtClean="0"/>
              <a:t>tells you about network interfaces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564011"/>
            <a:ext cx="2895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Note that some IP have a special meaning:</a:t>
            </a:r>
          </a:p>
          <a:p>
            <a:pPr algn="ctr"/>
            <a:r>
              <a:rPr lang="en-GB" dirty="0" smtClean="0"/>
              <a:t>• </a:t>
            </a:r>
            <a:r>
              <a:rPr lang="en-GB" sz="2400" b="1" dirty="0" smtClean="0">
                <a:solidFill>
                  <a:srgbClr val="FF0000"/>
                </a:solidFill>
              </a:rPr>
              <a:t>127.X.X.X</a:t>
            </a:r>
            <a:r>
              <a:rPr lang="en-GB" dirty="0" smtClean="0"/>
              <a:t> is yourself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• </a:t>
            </a:r>
            <a:r>
              <a:rPr lang="en-GB" sz="2400" b="1" dirty="0" smtClean="0">
                <a:solidFill>
                  <a:srgbClr val="FF0000"/>
                </a:solidFill>
              </a:rPr>
              <a:t>192.168.X.X</a:t>
            </a:r>
            <a:r>
              <a:rPr lang="en-GB" dirty="0" smtClean="0"/>
              <a:t> local communications in private network (=</a:t>
            </a:r>
            <a:r>
              <a:rPr lang="en-GB" b="1" dirty="0" smtClean="0">
                <a:solidFill>
                  <a:srgbClr val="FF0000"/>
                </a:solidFill>
              </a:rPr>
              <a:t>NO internet</a:t>
            </a:r>
            <a:r>
              <a:rPr lang="en-GB" dirty="0" smtClean="0"/>
              <a:t>)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• 0.0.0.0 local broadcast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9906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 smtClean="0">
                <a:solidFill>
                  <a:srgbClr val="FF0000"/>
                </a:solidFill>
              </a:rPr>
              <a:t>netstat</a:t>
            </a:r>
            <a:r>
              <a:rPr lang="en-GB" sz="2000" dirty="0" smtClean="0"/>
              <a:t> </a:t>
            </a:r>
            <a:r>
              <a:rPr lang="en-GB" dirty="0" smtClean="0"/>
              <a:t>is </a:t>
            </a:r>
            <a:r>
              <a:rPr lang="en-GB" i="1" u="sng" dirty="0" smtClean="0"/>
              <a:t>THE</a:t>
            </a:r>
            <a:r>
              <a:rPr lang="en-GB" dirty="0" smtClean="0"/>
              <a:t> network monitoring tool. If you just call it, you’re going get lots...</a:t>
            </a:r>
            <a:endParaRPr lang="en-GB" dirty="0"/>
          </a:p>
        </p:txBody>
      </p:sp>
      <p:pic>
        <p:nvPicPr>
          <p:cNvPr id="12" name="Picture 11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computers-machine-technology-new_technology-advance_technology-computer-mba0970_low.jpg"/>
          <p:cNvPicPr>
            <a:picLocks noChangeAspect="1"/>
          </p:cNvPicPr>
          <p:nvPr/>
        </p:nvPicPr>
        <p:blipFill>
          <a:blip r:embed="rId7"/>
          <a:srcRect r="38000"/>
          <a:stretch>
            <a:fillRect/>
          </a:stretch>
        </p:blipFill>
        <p:spPr>
          <a:xfrm>
            <a:off x="152400" y="1911658"/>
            <a:ext cx="2667000" cy="4247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smtClean="0"/>
              <a:t>Network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Basic command line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tools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925122"/>
            <a:ext cx="2971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-a</a:t>
            </a:r>
            <a:r>
              <a:rPr lang="en-GB" sz="2800" b="1" dirty="0" smtClean="0">
                <a:solidFill>
                  <a:srgbClr val="00B0F0"/>
                </a:solidFill>
              </a:rPr>
              <a:t>t</a:t>
            </a:r>
            <a:r>
              <a:rPr lang="en-GB" sz="2800" b="1" dirty="0" smtClean="0"/>
              <a:t> </a:t>
            </a:r>
            <a:r>
              <a:rPr lang="en-GB" sz="2800" dirty="0" smtClean="0"/>
              <a:t>to look at </a:t>
            </a:r>
            <a:r>
              <a:rPr lang="en-GB" sz="2800" dirty="0" smtClean="0">
                <a:solidFill>
                  <a:srgbClr val="00B0F0"/>
                </a:solidFill>
              </a:rPr>
              <a:t>T</a:t>
            </a:r>
            <a:r>
              <a:rPr lang="en-GB" sz="2800" dirty="0" smtClean="0"/>
              <a:t>CP</a:t>
            </a:r>
          </a:p>
          <a:p>
            <a:r>
              <a:rPr lang="en-GB" sz="2800" b="1" dirty="0" smtClean="0"/>
              <a:t>-a</a:t>
            </a:r>
            <a:r>
              <a:rPr lang="en-GB" sz="2800" b="1" dirty="0" smtClean="0">
                <a:solidFill>
                  <a:srgbClr val="00B0F0"/>
                </a:solidFill>
              </a:rPr>
              <a:t>u</a:t>
            </a:r>
            <a:r>
              <a:rPr lang="en-GB" sz="2800" dirty="0" smtClean="0"/>
              <a:t> to look at </a:t>
            </a:r>
            <a:r>
              <a:rPr lang="en-GB" sz="2800" dirty="0" smtClean="0">
                <a:solidFill>
                  <a:srgbClr val="00B0F0"/>
                </a:solidFill>
              </a:rPr>
              <a:t>U</a:t>
            </a:r>
            <a:r>
              <a:rPr lang="en-GB" sz="2800" dirty="0" smtClean="0"/>
              <a:t>DP</a:t>
            </a:r>
          </a:p>
          <a:p>
            <a:r>
              <a:rPr lang="en-GB" sz="2800" b="1" dirty="0" smtClean="0"/>
              <a:t>-</a:t>
            </a:r>
            <a:r>
              <a:rPr lang="en-GB" sz="2800" b="1" dirty="0" smtClean="0">
                <a:solidFill>
                  <a:srgbClr val="00B0F0"/>
                </a:solidFill>
              </a:rPr>
              <a:t>s</a:t>
            </a:r>
            <a:r>
              <a:rPr lang="en-GB" sz="2800" dirty="0" smtClean="0"/>
              <a:t> for </a:t>
            </a:r>
            <a:r>
              <a:rPr lang="en-GB" sz="2800" dirty="0" smtClean="0">
                <a:solidFill>
                  <a:srgbClr val="00B0F0"/>
                </a:solidFill>
              </a:rPr>
              <a:t>s</a:t>
            </a:r>
            <a:r>
              <a:rPr lang="en-GB" sz="2800" dirty="0" smtClean="0"/>
              <a:t>tatistics</a:t>
            </a:r>
          </a:p>
          <a:p>
            <a:endParaRPr lang="en-GB" sz="2800" dirty="0" smtClean="0"/>
          </a:p>
          <a:p>
            <a:endParaRPr lang="en-GB" dirty="0" smtClean="0"/>
          </a:p>
          <a:p>
            <a:r>
              <a:rPr lang="en-GB" dirty="0" smtClean="0"/>
              <a:t>Use </a:t>
            </a:r>
            <a:r>
              <a:rPr lang="en-GB" dirty="0" err="1" smtClean="0"/>
              <a:t>grep</a:t>
            </a:r>
            <a:r>
              <a:rPr lang="en-GB" dirty="0" smtClean="0"/>
              <a:t> to extract what you care about from all that junk</a:t>
            </a:r>
            <a:endParaRPr lang="en-GB" dirty="0"/>
          </a:p>
        </p:txBody>
      </p:sp>
      <p:pic>
        <p:nvPicPr>
          <p:cNvPr id="12" name="Picture 11" descr="0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07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08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09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10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7" name="Picture 16" descr="11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12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13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0840" y="990600"/>
            <a:ext cx="6233160" cy="523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</TotalTime>
  <Words>996</Words>
  <Application>Microsoft Office PowerPoint</Application>
  <PresentationFormat>On-screen Show (4:3)</PresentationFormat>
  <Paragraphs>182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1587</cp:revision>
  <dcterms:created xsi:type="dcterms:W3CDTF">2006-08-16T00:00:00Z</dcterms:created>
  <dcterms:modified xsi:type="dcterms:W3CDTF">2017-04-27T17:11:49Z</dcterms:modified>
</cp:coreProperties>
</file>